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sldIdLst>
    <p:sldId id="256" r:id="rId2"/>
    <p:sldId id="257" r:id="rId3"/>
    <p:sldId id="259" r:id="rId4"/>
    <p:sldId id="260" r:id="rId5"/>
    <p:sldId id="264" r:id="rId6"/>
    <p:sldId id="261" r:id="rId7"/>
    <p:sldId id="263" r:id="rId8"/>
    <p:sldId id="262" r:id="rId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67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B9C4DF9-D68C-4239-AA89-08F3A65C2F0B}" type="datetimeFigureOut">
              <a:rPr lang="fa-IR" smtClean="0"/>
              <a:t>03/29/1442</a:t>
            </a:fld>
            <a:endParaRPr lang="fa-IR"/>
          </a:p>
        </p:txBody>
      </p:sp>
      <p:sp>
        <p:nvSpPr>
          <p:cNvPr id="17" name="Footer Placeholder 16"/>
          <p:cNvSpPr>
            <a:spLocks noGrp="1"/>
          </p:cNvSpPr>
          <p:nvPr>
            <p:ph type="ftr" sz="quarter" idx="11"/>
          </p:nvPr>
        </p:nvSpPr>
        <p:spPr>
          <a:xfrm>
            <a:off x="5410200" y="4205288"/>
            <a:ext cx="1295400" cy="457200"/>
          </a:xfrm>
        </p:spPr>
        <p:txBody>
          <a:bodyPr/>
          <a:lstStyle/>
          <a:p>
            <a:endParaRPr lang="fa-I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3A9B72C-D074-46D7-9D0A-2E7CC07F5BF6}"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9C4DF9-D68C-4239-AA89-08F3A65C2F0B}" type="datetimeFigureOut">
              <a:rPr lang="fa-IR" smtClean="0"/>
              <a:t>03/29/1442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3A9B72C-D074-46D7-9D0A-2E7CC07F5BF6}"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9C4DF9-D68C-4239-AA89-08F3A65C2F0B}" type="datetimeFigureOut">
              <a:rPr lang="fa-IR" smtClean="0"/>
              <a:t>03/29/1442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3A9B72C-D074-46D7-9D0A-2E7CC07F5BF6}"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9C4DF9-D68C-4239-AA89-08F3A65C2F0B}" type="datetimeFigureOut">
              <a:rPr lang="fa-IR" smtClean="0"/>
              <a:t>03/29/1442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3A9B72C-D074-46D7-9D0A-2E7CC07F5BF6}"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9C4DF9-D68C-4239-AA89-08F3A65C2F0B}" type="datetimeFigureOut">
              <a:rPr lang="fa-IR" smtClean="0"/>
              <a:t>03/29/1442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3A9B72C-D074-46D7-9D0A-2E7CC07F5BF6}"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9C4DF9-D68C-4239-AA89-08F3A65C2F0B}" type="datetimeFigureOut">
              <a:rPr lang="fa-IR" smtClean="0"/>
              <a:t>03/29/1442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3A9B72C-D074-46D7-9D0A-2E7CC07F5BF6}"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B9C4DF9-D68C-4239-AA89-08F3A65C2F0B}" type="datetimeFigureOut">
              <a:rPr lang="fa-IR" smtClean="0"/>
              <a:t>03/29/1442</a:t>
            </a:fld>
            <a:endParaRPr lang="fa-IR"/>
          </a:p>
        </p:txBody>
      </p:sp>
      <p:sp>
        <p:nvSpPr>
          <p:cNvPr id="27" name="Slide Number Placeholder 26"/>
          <p:cNvSpPr>
            <a:spLocks noGrp="1"/>
          </p:cNvSpPr>
          <p:nvPr>
            <p:ph type="sldNum" sz="quarter" idx="11"/>
          </p:nvPr>
        </p:nvSpPr>
        <p:spPr/>
        <p:txBody>
          <a:bodyPr rtlCol="0"/>
          <a:lstStyle/>
          <a:p>
            <a:fld id="{53A9B72C-D074-46D7-9D0A-2E7CC07F5BF6}" type="slidenum">
              <a:rPr lang="fa-IR" smtClean="0"/>
              <a:t>‹#›</a:t>
            </a:fld>
            <a:endParaRPr lang="fa-IR"/>
          </a:p>
        </p:txBody>
      </p:sp>
      <p:sp>
        <p:nvSpPr>
          <p:cNvPr id="28" name="Footer Placeholder 27"/>
          <p:cNvSpPr>
            <a:spLocks noGrp="1"/>
          </p:cNvSpPr>
          <p:nvPr>
            <p:ph type="ftr" sz="quarter" idx="12"/>
          </p:nvPr>
        </p:nvSpPr>
        <p:spPr/>
        <p:txBody>
          <a:bodyPr rtlCol="0"/>
          <a:lstStyle/>
          <a:p>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B9C4DF9-D68C-4239-AA89-08F3A65C2F0B}" type="datetimeFigureOut">
              <a:rPr lang="fa-IR" smtClean="0"/>
              <a:t>03/29/1442</a:t>
            </a:fld>
            <a:endParaRPr lang="fa-IR"/>
          </a:p>
        </p:txBody>
      </p:sp>
      <p:sp>
        <p:nvSpPr>
          <p:cNvPr id="4" name="Footer Placeholder 3"/>
          <p:cNvSpPr>
            <a:spLocks noGrp="1"/>
          </p:cNvSpPr>
          <p:nvPr>
            <p:ph type="ftr" sz="quarter" idx="11"/>
          </p:nvPr>
        </p:nvSpPr>
        <p:spPr>
          <a:xfrm>
            <a:off x="5257800" y="612648"/>
            <a:ext cx="1325880" cy="457200"/>
          </a:xfrm>
        </p:spPr>
        <p:txBody>
          <a:bodyPr/>
          <a:lstStyle/>
          <a:p>
            <a:endParaRPr lang="fa-IR"/>
          </a:p>
        </p:txBody>
      </p:sp>
      <p:sp>
        <p:nvSpPr>
          <p:cNvPr id="5" name="Slide Number Placeholder 4"/>
          <p:cNvSpPr>
            <a:spLocks noGrp="1"/>
          </p:cNvSpPr>
          <p:nvPr>
            <p:ph type="sldNum" sz="quarter" idx="12"/>
          </p:nvPr>
        </p:nvSpPr>
        <p:spPr>
          <a:xfrm>
            <a:off x="8174736" y="2272"/>
            <a:ext cx="762000" cy="365760"/>
          </a:xfrm>
        </p:spPr>
        <p:txBody>
          <a:bodyPr/>
          <a:lstStyle/>
          <a:p>
            <a:fld id="{53A9B72C-D074-46D7-9D0A-2E7CC07F5BF6}"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C4DF9-D68C-4239-AA89-08F3A65C2F0B}" type="datetimeFigureOut">
              <a:rPr lang="fa-IR" smtClean="0"/>
              <a:t>03/29/1442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3A9B72C-D074-46D7-9D0A-2E7CC07F5BF6}"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9C4DF9-D68C-4239-AA89-08F3A65C2F0B}" type="datetimeFigureOut">
              <a:rPr lang="fa-IR" smtClean="0"/>
              <a:t>03/29/1442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3A9B72C-D074-46D7-9D0A-2E7CC07F5BF6}"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9C4DF9-D68C-4239-AA89-08F3A65C2F0B}" type="datetimeFigureOut">
              <a:rPr lang="fa-IR" smtClean="0"/>
              <a:t>03/29/1442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3A9B72C-D074-46D7-9D0A-2E7CC07F5BF6}"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B9C4DF9-D68C-4239-AA89-08F3A65C2F0B}" type="datetimeFigureOut">
              <a:rPr lang="fa-IR" smtClean="0"/>
              <a:t>03/29/1442</a:t>
            </a:fld>
            <a:endParaRPr lang="fa-I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a-I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3A9B72C-D074-46D7-9D0A-2E7CC07F5BF6}"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diglib.lums.ac.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cs typeface="2  Homa" pitchFamily="2" charset="-78"/>
              </a:rPr>
              <a:t>آموزش کتابخانه دیجیتال</a:t>
            </a:r>
            <a:endParaRPr lang="fa-IR" dirty="0"/>
          </a:p>
        </p:txBody>
      </p:sp>
      <p:sp>
        <p:nvSpPr>
          <p:cNvPr id="4" name="Rectangle 3"/>
          <p:cNvSpPr/>
          <p:nvPr/>
        </p:nvSpPr>
        <p:spPr>
          <a:xfrm>
            <a:off x="3959424" y="4460131"/>
            <a:ext cx="5184576"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2  Farnaz" pitchFamily="2" charset="-78"/>
              </a:rPr>
              <a:t>کتابخانه پیراپزشکی</a:t>
            </a:r>
            <a:endParaRPr lang="fa-IR"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cs typeface="2  Farnaz" pitchFamily="2" charset="-78"/>
            </a:endParaRPr>
          </a:p>
        </p:txBody>
      </p:sp>
    </p:spTree>
    <p:extLst>
      <p:ext uri="{BB962C8B-B14F-4D97-AF65-F5344CB8AC3E}">
        <p14:creationId xmlns:p14="http://schemas.microsoft.com/office/powerpoint/2010/main" val="2637360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just">
              <a:spcBef>
                <a:spcPts val="0"/>
              </a:spcBef>
              <a:buNone/>
            </a:pPr>
            <a:r>
              <a:rPr lang="fa-IR" sz="2800" dirty="0" smtClean="0">
                <a:solidFill>
                  <a:prstClr val="black"/>
                </a:solidFill>
                <a:latin typeface="Book Antiqua"/>
                <a:cs typeface="2  Homa" pitchFamily="2" charset="-78"/>
              </a:rPr>
              <a:t>كتابخانه </a:t>
            </a:r>
            <a:r>
              <a:rPr lang="fa-IR" sz="2800" dirty="0">
                <a:solidFill>
                  <a:prstClr val="black"/>
                </a:solidFill>
                <a:latin typeface="Book Antiqua"/>
                <a:cs typeface="2  Homa" pitchFamily="2" charset="-78"/>
              </a:rPr>
              <a:t>ديجيتال دانشگاه علوم پزشكي لرستان در واقع پورتال دسترسي به منابع الكترونيكي پزشكي معتبر و به روز است که یا از طریق کنسرسیوم وزارت بهداشت خریداری و در اختیار دانشگاه قرار داده می شود یا منابع رایگانی است که از طریق وب قابل دسترسی </a:t>
            </a:r>
            <a:r>
              <a:rPr lang="fa-IR" sz="2800" dirty="0" smtClean="0">
                <a:solidFill>
                  <a:prstClr val="black"/>
                </a:solidFill>
                <a:latin typeface="Book Antiqua"/>
                <a:cs typeface="2  Homa" pitchFamily="2" charset="-78"/>
              </a:rPr>
              <a:t>است.از طریق آدرس زیر می توان به آن دسترسی پیدا کرد.</a:t>
            </a:r>
          </a:p>
          <a:p>
            <a:pPr marL="0" lvl="0" indent="0" algn="just">
              <a:spcBef>
                <a:spcPts val="0"/>
              </a:spcBef>
              <a:buNone/>
            </a:pPr>
            <a:endParaRPr lang="fa-IR" sz="2800" dirty="0">
              <a:solidFill>
                <a:prstClr val="black"/>
              </a:solidFill>
              <a:latin typeface="Book Antiqua"/>
              <a:cs typeface="2  Homa" pitchFamily="2" charset="-78"/>
            </a:endParaRPr>
          </a:p>
          <a:p>
            <a:pPr marL="0" lvl="0" indent="0" algn="just">
              <a:spcBef>
                <a:spcPts val="0"/>
              </a:spcBef>
              <a:buNone/>
            </a:pPr>
            <a:r>
              <a:rPr lang="en-US" sz="2800" dirty="0" smtClean="0">
                <a:hlinkClick r:id="rId2"/>
              </a:rPr>
              <a:t>http://diglib.lums.ac.ir</a:t>
            </a:r>
            <a:endParaRPr lang="fa-IR" sz="2800" dirty="0">
              <a:solidFill>
                <a:prstClr val="black"/>
              </a:solidFill>
              <a:latin typeface="Book Antiqua"/>
              <a:cs typeface="2  Homa" pitchFamily="2" charset="-78"/>
            </a:endParaRPr>
          </a:p>
          <a:p>
            <a:endParaRPr lang="fa-IR" dirty="0"/>
          </a:p>
        </p:txBody>
      </p:sp>
    </p:spTree>
    <p:extLst>
      <p:ext uri="{BB962C8B-B14F-4D97-AF65-F5344CB8AC3E}">
        <p14:creationId xmlns:p14="http://schemas.microsoft.com/office/powerpoint/2010/main" val="2854439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b="1" dirty="0" smtClean="0">
                <a:cs typeface="2  Homa" pitchFamily="2" charset="-78"/>
              </a:rPr>
              <a:t>دسترسی از داخل دانشگاه</a:t>
            </a:r>
            <a:endParaRPr lang="fa-IR" b="1" dirty="0">
              <a:cs typeface="2  Homa" pitchFamily="2" charset="-78"/>
            </a:endParaRPr>
          </a:p>
        </p:txBody>
      </p:sp>
      <p:sp>
        <p:nvSpPr>
          <p:cNvPr id="3" name="Content Placeholder 2"/>
          <p:cNvSpPr>
            <a:spLocks noGrp="1"/>
          </p:cNvSpPr>
          <p:nvPr>
            <p:ph idx="1"/>
          </p:nvPr>
        </p:nvSpPr>
        <p:spPr/>
        <p:txBody>
          <a:bodyPr>
            <a:normAutofit/>
          </a:bodyPr>
          <a:lstStyle/>
          <a:p>
            <a:pPr marL="0" lvl="0" indent="0" algn="just">
              <a:buNone/>
            </a:pPr>
            <a:r>
              <a:rPr lang="fa-IR" sz="2400" dirty="0">
                <a:solidFill>
                  <a:prstClr val="black"/>
                </a:solidFill>
                <a:latin typeface="Book Antiqua"/>
                <a:cs typeface="2  Homa" pitchFamily="2" charset="-78"/>
              </a:rPr>
              <a:t>كليه افراد جامعه دانشگاهي علوم پزشكي لرستان اعم از اساتيد ، دانشجويان و کارمندان در محيط دانشگاه مي توانند از امكانات كتابخانه ديجيتال استفاده نمايند</a:t>
            </a:r>
            <a:r>
              <a:rPr lang="fa-IR" sz="2400" dirty="0" smtClean="0">
                <a:solidFill>
                  <a:prstClr val="black"/>
                </a:solidFill>
                <a:latin typeface="Book Antiqua"/>
                <a:cs typeface="2  Homa" pitchFamily="2" charset="-78"/>
              </a:rPr>
              <a:t>. </a:t>
            </a:r>
          </a:p>
          <a:p>
            <a:pPr marL="0" lvl="0" indent="0" algn="just">
              <a:buNone/>
            </a:pPr>
            <a:r>
              <a:rPr lang="fa-IR" sz="2400" dirty="0" smtClean="0">
                <a:solidFill>
                  <a:prstClr val="black"/>
                </a:solidFill>
                <a:latin typeface="Book Antiqua"/>
                <a:cs typeface="2  Homa" pitchFamily="2" charset="-78"/>
              </a:rPr>
              <a:t>با ورود به صفحه اصلی کتابخانه دیجیتال و انتخاب دسترسی از داخل دانشگاه میتوان به منابع الکترونیک دسترسی پیدا کرد. </a:t>
            </a:r>
            <a:endParaRPr lang="fa-IR" dirty="0">
              <a:solidFill>
                <a:prstClr val="black"/>
              </a:solidFill>
            </a:endParaRPr>
          </a:p>
          <a:p>
            <a:endParaRPr lang="fa-IR" dirty="0"/>
          </a:p>
        </p:txBody>
      </p:sp>
    </p:spTree>
    <p:extLst>
      <p:ext uri="{BB962C8B-B14F-4D97-AF65-F5344CB8AC3E}">
        <p14:creationId xmlns:p14="http://schemas.microsoft.com/office/powerpoint/2010/main" val="648339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632847" cy="5577483"/>
          </a:xfrm>
          <a:prstGeom prst="rect">
            <a:avLst/>
          </a:prstGeom>
          <a:noFill/>
          <a:ln>
            <a:noFill/>
          </a:ln>
        </p:spPr>
      </p:pic>
      <p:cxnSp>
        <p:nvCxnSpPr>
          <p:cNvPr id="6" name="Straight Arrow Connector 5"/>
          <p:cNvCxnSpPr/>
          <p:nvPr/>
        </p:nvCxnSpPr>
        <p:spPr>
          <a:xfrm>
            <a:off x="2339752" y="1844824"/>
            <a:ext cx="1152128" cy="504056"/>
          </a:xfrm>
          <a:prstGeom prst="straightConnector1">
            <a:avLst/>
          </a:prstGeom>
          <a:ln w="4762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67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878263"/>
            <a:ext cx="8229600" cy="1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8640960" cy="571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00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2  Homa" pitchFamily="2" charset="-78"/>
              </a:rPr>
              <a:t>دسترسی خارج از دانشگاه</a:t>
            </a:r>
            <a:endParaRPr lang="fa-IR" b="1" dirty="0">
              <a:cs typeface="2  Homa" pitchFamily="2" charset="-78"/>
            </a:endParaRPr>
          </a:p>
        </p:txBody>
      </p:sp>
      <p:sp>
        <p:nvSpPr>
          <p:cNvPr id="3" name="Content Placeholder 2"/>
          <p:cNvSpPr>
            <a:spLocks noGrp="1"/>
          </p:cNvSpPr>
          <p:nvPr>
            <p:ph idx="1"/>
          </p:nvPr>
        </p:nvSpPr>
        <p:spPr/>
        <p:txBody>
          <a:bodyPr>
            <a:normAutofit/>
          </a:bodyPr>
          <a:lstStyle/>
          <a:p>
            <a:pPr marL="0" lvl="0" indent="0" algn="justLow">
              <a:lnSpc>
                <a:spcPct val="150000"/>
              </a:lnSpc>
              <a:spcBef>
                <a:spcPts val="0"/>
              </a:spcBef>
              <a:buNone/>
            </a:pPr>
            <a:r>
              <a:rPr lang="fa-IR" sz="2400" dirty="0">
                <a:solidFill>
                  <a:prstClr val="black"/>
                </a:solidFill>
                <a:latin typeface="Book Antiqua"/>
                <a:cs typeface="2  Homa" pitchFamily="2" charset="-78"/>
              </a:rPr>
              <a:t>همچنین می توانند از طریق </a:t>
            </a:r>
            <a:r>
              <a:rPr lang="en-US" sz="2400" dirty="0">
                <a:solidFill>
                  <a:prstClr val="black"/>
                </a:solidFill>
                <a:latin typeface="Book Antiqua"/>
                <a:cs typeface="2  Homa" pitchFamily="2" charset="-78"/>
              </a:rPr>
              <a:t>VPN</a:t>
            </a:r>
            <a:r>
              <a:rPr lang="fa-IR" sz="2400" dirty="0">
                <a:solidFill>
                  <a:prstClr val="black"/>
                </a:solidFill>
                <a:latin typeface="Book Antiqua"/>
                <a:cs typeface="2  Homa" pitchFamily="2" charset="-78"/>
              </a:rPr>
              <a:t> به صورت خارج از دانشگاه از امکانات کتابخانه دیجیتال بهره مند شوند. براي دسترسي به اين پايگاه و استفاده از خدمات آن در خارج از دانشگاه لازم است ابتدا فایل مورد نیاز را که در ابتدای ورود به «دسترسی از خارج» در اختیار شما قرار میگیرد دانلود کنید. نام کاربردی و رمز عبور شما همان نام کاربری و رمز عبورتان برای اتصال به اینترنت در محیط دانشگاه است.</a:t>
            </a:r>
          </a:p>
          <a:p>
            <a:endParaRPr lang="fa-IR" dirty="0"/>
          </a:p>
        </p:txBody>
      </p:sp>
    </p:spTree>
    <p:extLst>
      <p:ext uri="{BB962C8B-B14F-4D97-AF65-F5344CB8AC3E}">
        <p14:creationId xmlns:p14="http://schemas.microsoft.com/office/powerpoint/2010/main" val="418403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764704"/>
            <a:ext cx="8280921"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555776" y="4149080"/>
            <a:ext cx="1173832" cy="648072"/>
          </a:xfrm>
          <a:prstGeom prst="straightConnector1">
            <a:avLst/>
          </a:prstGeom>
          <a:ln w="412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844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764704"/>
            <a:ext cx="8352929" cy="578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1979244" y="1905093"/>
            <a:ext cx="648072" cy="28803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07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42</TotalTime>
  <Words>199</Words>
  <Application>Microsoft Office PowerPoint</Application>
  <PresentationFormat>On-screen Show (4:3)</PresentationFormat>
  <Paragraphs>10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Urban</vt:lpstr>
      <vt:lpstr>آموزش کتابخانه دیجیتال</vt:lpstr>
      <vt:lpstr>PowerPoint Presentation</vt:lpstr>
      <vt:lpstr>دسترسی از داخل دانشگاه</vt:lpstr>
      <vt:lpstr>PowerPoint Presentation</vt:lpstr>
      <vt:lpstr>PowerPoint Presentation</vt:lpstr>
      <vt:lpstr>دسترسی خارج از دانشگاه</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کتابخانه دیجیتال</dc:title>
  <dc:creator>netkadeh</dc:creator>
  <cp:lastModifiedBy>netkadeh</cp:lastModifiedBy>
  <cp:revision>7</cp:revision>
  <dcterms:created xsi:type="dcterms:W3CDTF">2020-02-10T07:07:51Z</dcterms:created>
  <dcterms:modified xsi:type="dcterms:W3CDTF">2020-11-14T06:35:56Z</dcterms:modified>
</cp:coreProperties>
</file>